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574" autoAdjust="0"/>
  </p:normalViewPr>
  <p:slideViewPr>
    <p:cSldViewPr snapToGrid="0">
      <p:cViewPr varScale="1">
        <p:scale>
          <a:sx n="68" d="100"/>
          <a:sy n="68" d="100"/>
        </p:scale>
        <p:origin x="-710" y="-67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01A0-E6D2-4D55-AB12-A128CADB4C7E}" type="datetimeFigureOut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3510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01A0-E6D2-4D55-AB12-A128CADB4C7E}" type="datetimeFigureOut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86027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01A0-E6D2-4D55-AB12-A128CADB4C7E}" type="datetimeFigureOut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51749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01A0-E6D2-4D55-AB12-A128CADB4C7E}" type="datetimeFigureOut">
              <a:rPr lang="en-US" smtClean="0"/>
              <a:pPr/>
              <a:t>7/15/2016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67639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273846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01A0-E6D2-4D55-AB12-A128CADB4C7E}" type="datetimeFigureOut">
              <a:rPr lang="en-US" smtClean="0"/>
              <a:pPr/>
              <a:t>7/15/2016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89663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01A0-E6D2-4D55-AB12-A128CADB4C7E}" type="datetimeFigureOut">
              <a:rPr lang="en-US" smtClean="0"/>
              <a:pPr/>
              <a:t>7/15/2016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2408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01A0-E6D2-4D55-AB12-A128CADB4C7E}" type="datetimeFigureOut">
              <a:rPr lang="en-US" smtClean="0"/>
              <a:pPr/>
              <a:t>7/15/2016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39965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01A0-E6D2-4D55-AB12-A128CADB4C7E}" type="datetimeFigureOut">
              <a:rPr lang="en-US" smtClean="0"/>
              <a:pPr/>
              <a:t>7/15/2016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7120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01A0-E6D2-4D55-AB12-A128CADB4C7E}" type="datetimeFigureOut">
              <a:rPr lang="en-US" smtClean="0"/>
              <a:pPr/>
              <a:t>7/15/2016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9233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01A0-E6D2-4D55-AB12-A128CADB4C7E}" type="datetimeFigureOut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1227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01A0-E6D2-4D55-AB12-A128CADB4C7E}" type="datetimeFigureOut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52038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273846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901A0-E6D2-4D55-AB12-A128CADB4C7E}" type="datetimeFigureOut">
              <a:rPr lang="en-US" smtClean="0"/>
              <a:pPr/>
              <a:t>7/15/2016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70C98-8031-4611-B58C-4DF229C699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59027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841774"/>
            <a:ext cx="7509510" cy="168425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Name of the State: </a:t>
            </a:r>
            <a:r>
              <a:rPr lang="en-US" dirty="0" err="1" smtClean="0"/>
              <a:t>Andhrapradesh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Jattu Trust  financial progress report as on Dt.30.06.2016</a:t>
            </a:r>
            <a:endParaRPr 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3746188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326" y="0"/>
            <a:ext cx="8642195" cy="836341"/>
          </a:xfrm>
        </p:spPr>
        <p:txBody>
          <a:bodyPr>
            <a:normAutofit fontScale="90000"/>
          </a:bodyPr>
          <a:lstStyle/>
          <a:p>
            <a:pPr fontAlgn="b"/>
            <a:r>
              <a:rPr lang="en-US" sz="2700" b="1" i="1" u="sng" dirty="0" smtClean="0">
                <a:solidFill>
                  <a:srgbClr val="00B050"/>
                </a:solidFill>
              </a:rPr>
              <a:t/>
            </a:r>
            <a:br>
              <a:rPr lang="en-US" sz="2700" b="1" i="1" u="sng" dirty="0" smtClean="0">
                <a:solidFill>
                  <a:srgbClr val="00B050"/>
                </a:solidFill>
              </a:rPr>
            </a:br>
            <a:r>
              <a:rPr lang="en-US" sz="2700" b="1" i="1" dirty="0" smtClean="0">
                <a:solidFill>
                  <a:srgbClr val="00B050"/>
                </a:solidFill>
              </a:rPr>
              <a:t>	</a:t>
            </a:r>
            <a:r>
              <a:rPr lang="en-US" sz="1800" b="1" i="1" u="sng" dirty="0" smtClean="0">
                <a:solidFill>
                  <a:srgbClr val="00B050"/>
                </a:solidFill>
              </a:rPr>
              <a:t>Financial summary of (PIA name):  </a:t>
            </a:r>
            <a:r>
              <a:rPr lang="en-US" sz="2000" b="1" i="1" u="sng" dirty="0" smtClean="0">
                <a:solidFill>
                  <a:srgbClr val="00B050"/>
                </a:solidFill>
              </a:rPr>
              <a:t>Jattu Trust</a:t>
            </a:r>
            <a:r>
              <a:rPr lang="en-US" sz="2000" b="1" i="1" dirty="0" smtClean="0">
                <a:solidFill>
                  <a:srgbClr val="00B050"/>
                </a:solidFill>
              </a:rPr>
              <a:t>                                                                      	Total Sanctioned amount: 5.61crores                   </a:t>
            </a:r>
            <a:r>
              <a:rPr lang="en-US" sz="1600" b="1" i="1" dirty="0" smtClean="0">
                <a:solidFill>
                  <a:srgbClr val="00B050"/>
                </a:solidFill>
                <a:latin typeface="Arial" panose="020B0604020202020204" pitchFamily="34" charset="0"/>
              </a:rPr>
              <a:t>Total period of Project: 3 years</a:t>
            </a:r>
            <a:r>
              <a:rPr lang="en-US" sz="3600" b="1" i="1" dirty="0" smtClean="0">
                <a:solidFill>
                  <a:srgbClr val="00B050"/>
                </a:solidFill>
                <a:latin typeface="Arial" panose="020B0604020202020204" pitchFamily="34" charset="0"/>
              </a:rPr>
              <a:t/>
            </a:r>
            <a:br>
              <a:rPr lang="en-US" sz="3600" b="1" i="1" dirty="0" smtClean="0">
                <a:solidFill>
                  <a:srgbClr val="00B050"/>
                </a:solidFill>
                <a:latin typeface="Arial" panose="020B0604020202020204" pitchFamily="34" charset="0"/>
              </a:rPr>
            </a:br>
            <a:endParaRPr lang="en-US" dirty="0">
              <a:solidFill>
                <a:srgbClr val="00B05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79506" y="680241"/>
          <a:ext cx="8073480" cy="4486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9185"/>
                <a:gridCol w="1009185"/>
                <a:gridCol w="1009185"/>
                <a:gridCol w="1009185"/>
                <a:gridCol w="1009185"/>
                <a:gridCol w="1009185"/>
                <a:gridCol w="1009185"/>
                <a:gridCol w="1009185"/>
              </a:tblGrid>
              <a:tr h="1042396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u="none" strike="noStrike" dirty="0" smtClean="0">
                          <a:effectLst/>
                        </a:rPr>
                        <a:t>Total amount received till June 2016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strike="noStrike" dirty="0" smtClean="0">
                          <a:effectLst/>
                        </a:rPr>
                        <a:t>Expenditure till</a:t>
                      </a:r>
                      <a:r>
                        <a:rPr lang="en-US" sz="1000" u="none" strike="noStrike" baseline="0" dirty="0" smtClean="0">
                          <a:effectLst/>
                        </a:rPr>
                        <a:t> March</a:t>
                      </a:r>
                      <a:r>
                        <a:rPr lang="en-US" sz="1000" u="none" strike="noStrike" dirty="0" smtClean="0">
                          <a:effectLst/>
                        </a:rPr>
                        <a:t> 2016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strike="noStrike" dirty="0" smtClean="0">
                          <a:effectLst/>
                        </a:rPr>
                        <a:t>Closing Balance (as on 31st March 2016)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smtClean="0">
                          <a:effectLst/>
                        </a:rPr>
                        <a:t>Opening balance (on</a:t>
                      </a:r>
                      <a:r>
                        <a:rPr lang="en-US" sz="1000" u="none" strike="noStrike" baseline="0" dirty="0" smtClean="0">
                          <a:effectLst/>
                        </a:rPr>
                        <a:t> the first day of current quarter</a:t>
                      </a:r>
                      <a:r>
                        <a:rPr lang="en-US" sz="1000" u="none" strike="noStrike" dirty="0" smtClean="0">
                          <a:effectLst/>
                        </a:rPr>
                        <a:t>)</a:t>
                      </a:r>
                    </a:p>
                    <a:p>
                      <a:pPr algn="l" fontAlgn="b"/>
                      <a:r>
                        <a:rPr lang="en-US" sz="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</a:t>
                      </a:r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1st </a:t>
                      </a:r>
                      <a:r>
                        <a:rPr lang="en-US" sz="7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April2016</a:t>
                      </a:r>
                      <a:endParaRPr lang="en-US" sz="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strike="noStrike" dirty="0" smtClean="0">
                          <a:effectLst/>
                        </a:rPr>
                        <a:t>Receipts in the current quarter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(1</a:t>
                      </a:r>
                      <a:r>
                        <a:rPr lang="en-US" sz="800" b="0" i="0" u="none" strike="noStrike" baseline="30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st</a:t>
                      </a:r>
                      <a:r>
                        <a:rPr lang="en-US" sz="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April16 to 30th June</a:t>
                      </a:r>
                      <a:r>
                        <a:rPr lang="en-US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u="none" strike="noStrike" dirty="0" smtClean="0">
                        <a:effectLst/>
                      </a:endParaRP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smtClean="0">
                          <a:effectLst/>
                        </a:rPr>
                        <a:t>Expenditure in the current quarter 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(1</a:t>
                      </a:r>
                      <a:r>
                        <a:rPr lang="en-US" sz="7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</a:t>
                      </a:r>
                      <a:r>
                        <a:rPr lang="en-US" sz="7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April16 to 30</a:t>
                      </a:r>
                      <a:r>
                        <a:rPr lang="en-US" sz="7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</a:t>
                      </a:r>
                      <a:r>
                        <a:rPr lang="en-US" sz="7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June</a:t>
                      </a:r>
                      <a:r>
                        <a:rPr lang="en-US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16)</a:t>
                      </a:r>
                      <a:endParaRPr lang="en-US" sz="5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strike="noStrike" dirty="0" smtClean="0">
                          <a:effectLst/>
                        </a:rPr>
                        <a:t>Closing Balance (as on</a:t>
                      </a:r>
                      <a:r>
                        <a:rPr lang="en-US" sz="1000" u="none" strike="noStrike" baseline="0" dirty="0" smtClean="0">
                          <a:effectLst/>
                        </a:rPr>
                        <a:t> the last day of current quarter)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</a:tr>
              <a:tr h="4541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u="none" strike="noStrike" smtClean="0">
                          <a:effectLst/>
                        </a:rPr>
                        <a:t>Central share</a:t>
                      </a:r>
                      <a:endParaRPr lang="en-US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29862770 </a:t>
                      </a:r>
                      <a:r>
                        <a:rPr lang="en-US" sz="1200" u="none" strike="noStrike" dirty="0" smtClean="0">
                          <a:effectLst/>
                        </a:rPr>
                        <a:t>(Excluding TDS)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 rowSpan="2">
                  <a:txBody>
                    <a:bodyPr/>
                    <a:lstStyle/>
                    <a:p>
                      <a:pPr lvl="0"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effectLst/>
                        </a:rPr>
                        <a:t>17412814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14177878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14177878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7005135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7172743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5063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 smtClean="0">
                          <a:effectLst/>
                        </a:rPr>
                        <a:t>State 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effectLst/>
                        </a:rPr>
                        <a:t>1693480 </a:t>
                      </a:r>
                      <a:r>
                        <a:rPr lang="en-US" sz="1200" u="none" strike="noStrike" dirty="0" smtClean="0">
                          <a:effectLst/>
                        </a:rPr>
                        <a:t>(Excluding TDS)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 vMerge="1">
                  <a:txBody>
                    <a:bodyPr/>
                    <a:lstStyle/>
                    <a:p>
                      <a:pPr lvl="0"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6552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 smtClean="0">
                          <a:effectLst/>
                        </a:rPr>
                        <a:t>Beneficiary contribution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4354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u="none" strike="noStrike" dirty="0" smtClean="0">
                          <a:effectLst/>
                        </a:rPr>
                        <a:t>PIA contribution</a:t>
                      </a:r>
                      <a:endParaRPr lang="en-US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464180">
                <a:tc>
                  <a:txBody>
                    <a:bodyPr/>
                    <a:lstStyle/>
                    <a:p>
                      <a:r>
                        <a:rPr lang="en-US" sz="1100" u="none" strike="noStrike" dirty="0" smtClean="0">
                          <a:effectLst/>
                        </a:rPr>
                        <a:t>Others(Pls. specify) 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46418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Interest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effectLst/>
                        </a:rPr>
                        <a:t>34442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17412814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14177878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14177878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effectLst/>
                        </a:rPr>
                        <a:t>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7005135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7172743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46418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Total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effectLst/>
                        </a:rPr>
                        <a:t>31590692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1902</TotalTime>
  <Words>112</Words>
  <Application>Microsoft Office PowerPoint</Application>
  <PresentationFormat>On-screen Show (16:9)</PresentationFormat>
  <Paragraphs>58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Name of the State: Andhrapradesh </vt:lpstr>
      <vt:lpstr>  Financial summary of (PIA name):  Jattu Trust                                                                       Total Sanctioned amount: 5.61crores                   Total period of Project: 3 years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the State: </dc:title>
  <dc:creator>Suhita</dc:creator>
  <cp:lastModifiedBy>A Asus</cp:lastModifiedBy>
  <cp:revision>67</cp:revision>
  <dcterms:created xsi:type="dcterms:W3CDTF">2016-03-08T09:21:41Z</dcterms:created>
  <dcterms:modified xsi:type="dcterms:W3CDTF">2016-07-15T14:37:27Z</dcterms:modified>
</cp:coreProperties>
</file>